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0080625" cy="7559675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86" y="-78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84394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820440" y="4160520"/>
            <a:ext cx="84394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45120" y="187020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45120" y="416052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820440" y="416052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843948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820440" y="1870200"/>
            <a:ext cx="843948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5" name="Imagem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92120" y="1869840"/>
            <a:ext cx="5495400" cy="4384440"/>
          </a:xfrm>
          <a:prstGeom prst="rect">
            <a:avLst/>
          </a:prstGeom>
          <a:ln>
            <a:noFill/>
          </a:ln>
        </p:spPr>
      </p:pic>
      <p:pic>
        <p:nvPicPr>
          <p:cNvPr id="36" name="Imagem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92120" y="1869840"/>
            <a:ext cx="549540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820440" y="1870200"/>
            <a:ext cx="8439480" cy="438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843948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4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5145120" y="1870200"/>
            <a:ext cx="41184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80600" y="428400"/>
            <a:ext cx="9072000" cy="585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820440" y="416052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5145120" y="1870200"/>
            <a:ext cx="41184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820440" y="1870200"/>
            <a:ext cx="8439480" cy="438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4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45120" y="187020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5145120" y="416052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145120" y="187020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820440" y="4160520"/>
            <a:ext cx="84394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84394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820440" y="4160520"/>
            <a:ext cx="84394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45120" y="187020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145120" y="416052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820440" y="416052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843948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820440" y="1870200"/>
            <a:ext cx="843948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2" name="Imagem 7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92120" y="1869840"/>
            <a:ext cx="5495400" cy="4384440"/>
          </a:xfrm>
          <a:prstGeom prst="rect">
            <a:avLst/>
          </a:prstGeom>
          <a:ln>
            <a:noFill/>
          </a:ln>
        </p:spPr>
      </p:pic>
      <p:pic>
        <p:nvPicPr>
          <p:cNvPr id="73" name="Imagem 7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92120" y="1869840"/>
            <a:ext cx="549540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843948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4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45120" y="1870200"/>
            <a:ext cx="41184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80600" y="428400"/>
            <a:ext cx="9072000" cy="58507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820440" y="416052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45120" y="1870200"/>
            <a:ext cx="41184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40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45120" y="187020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45120" y="416052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45120" y="1870200"/>
            <a:ext cx="411840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820440" y="4160520"/>
            <a:ext cx="843948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429496729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10077840" cy="756144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m 36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10077840" cy="7561440"/>
          </a:xfrm>
          <a:prstGeom prst="rect">
            <a:avLst/>
          </a:prstGeom>
          <a:ln>
            <a:noFill/>
          </a:ln>
        </p:spPr>
      </p:pic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80600" y="42840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20440" y="1870200"/>
            <a:ext cx="843948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pt-BR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t-BR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720000" y="158184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800" b="1" dirty="0" smtClean="0">
                <a:solidFill>
                  <a:srgbClr val="000000"/>
                </a:solidFill>
                <a:latin typeface="Arial"/>
                <a:ea typeface="Arial"/>
              </a:rPr>
              <a:t>Orçamento</a:t>
            </a:r>
            <a:r>
              <a:rPr lang="pt-BR" sz="4000" b="1" dirty="0" smtClean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dirty="0"/>
          </a:p>
        </p:txBody>
      </p:sp>
      <p:sp>
        <p:nvSpPr>
          <p:cNvPr id="75" name="CustomShape 2"/>
          <p:cNvSpPr/>
          <p:nvPr/>
        </p:nvSpPr>
        <p:spPr>
          <a:xfrm>
            <a:off x="504000" y="337320"/>
            <a:ext cx="9070920" cy="585108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t-BR" sz="4800" b="1">
                <a:latin typeface="Arial"/>
              </a:rPr>
              <a:t>2013</a:t>
            </a:r>
            <a:endParaRPr/>
          </a:p>
        </p:txBody>
      </p:sp>
      <p:sp>
        <p:nvSpPr>
          <p:cNvPr id="76" name="TextShape 3"/>
          <p:cNvSpPr txBox="1"/>
          <p:nvPr/>
        </p:nvSpPr>
        <p:spPr>
          <a:xfrm>
            <a:off x="5688000" y="5364000"/>
            <a:ext cx="3224160" cy="71532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pt-BR" sz="2200" b="1" i="1">
                <a:latin typeface="Arial"/>
              </a:rPr>
              <a:t>Profa Nidia Majerowicz</a:t>
            </a:r>
            <a:endParaRPr/>
          </a:p>
          <a:p>
            <a:r>
              <a:rPr lang="pt-BR" sz="2200" b="1" i="1">
                <a:latin typeface="Arial"/>
              </a:rPr>
              <a:t>17 de Junho de 2013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80600" y="428400"/>
            <a:ext cx="9072000" cy="12614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000" b="1">
                <a:latin typeface="Arial"/>
              </a:rPr>
              <a:t>Despesas Terceirizados</a:t>
            </a:r>
            <a:endParaRPr/>
          </a:p>
        </p:txBody>
      </p:sp>
      <p:pic>
        <p:nvPicPr>
          <p:cNvPr id="99" name="Imagem 9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7960" y="1887120"/>
            <a:ext cx="9424440" cy="4827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80600" y="428400"/>
            <a:ext cx="9072000" cy="12614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400" b="1">
                <a:latin typeface="Arial"/>
              </a:rPr>
              <a:t>Serviços Pessoa Jurídica</a:t>
            </a:r>
            <a:endParaRPr/>
          </a:p>
        </p:txBody>
      </p:sp>
      <p:pic>
        <p:nvPicPr>
          <p:cNvPr id="101" name="Imagem 10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7760" y="1829160"/>
            <a:ext cx="9600840" cy="5270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360000" y="39420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000" b="1">
                <a:latin typeface="Arial"/>
              </a:rPr>
              <a:t>Material de Consumo</a:t>
            </a:r>
            <a:endParaRPr/>
          </a:p>
        </p:txBody>
      </p:sp>
      <p:pic>
        <p:nvPicPr>
          <p:cNvPr id="103" name="Imagem 10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9840" y="1691640"/>
            <a:ext cx="9230040" cy="5169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80600" y="42840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000" b="1">
                <a:latin typeface="Arial"/>
              </a:rPr>
              <a:t>Diárias</a:t>
            </a:r>
            <a:endParaRPr/>
          </a:p>
        </p:txBody>
      </p:sp>
      <p:pic>
        <p:nvPicPr>
          <p:cNvPr id="105" name="Imagem 10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200" y="1618920"/>
            <a:ext cx="9230040" cy="5169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80600" y="42840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000" b="1">
                <a:latin typeface="Arial"/>
              </a:rPr>
              <a:t>Locomoção e Passagens</a:t>
            </a:r>
            <a:endParaRPr/>
          </a:p>
        </p:txBody>
      </p:sp>
      <p:pic>
        <p:nvPicPr>
          <p:cNvPr id="107" name="Imagem 10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2200" y="1690920"/>
            <a:ext cx="9230040" cy="5169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80600" y="32040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000" b="1">
                <a:latin typeface="Arial"/>
              </a:rPr>
              <a:t>Peso de elementos de despesa</a:t>
            </a:r>
            <a:endParaRPr/>
          </a:p>
        </p:txBody>
      </p:sp>
      <p:pic>
        <p:nvPicPr>
          <p:cNvPr id="109" name="Imagem 10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4800" y="1602720"/>
            <a:ext cx="9744840" cy="5388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820440" y="1870200"/>
            <a:ext cx="8439480" cy="4384080"/>
          </a:xfrm>
          <a:prstGeom prst="rect">
            <a:avLst/>
          </a:prstGeom>
          <a:noFill/>
          <a:ln>
            <a:noFill/>
          </a:ln>
        </p:spPr>
      </p:sp>
      <p:sp>
        <p:nvSpPr>
          <p:cNvPr id="111" name="TextShape 2"/>
          <p:cNvSpPr txBox="1"/>
          <p:nvPr/>
        </p:nvSpPr>
        <p:spPr>
          <a:xfrm>
            <a:off x="480600" y="89640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000" b="1">
                <a:latin typeface="Arial"/>
              </a:rPr>
              <a:t>Perfil das
Despesas Correntes</a:t>
            </a:r>
            <a:endParaRPr/>
          </a:p>
        </p:txBody>
      </p:sp>
      <p:sp>
        <p:nvSpPr>
          <p:cNvPr id="112" name="TextShape 3"/>
          <p:cNvSpPr txBox="1"/>
          <p:nvPr/>
        </p:nvSpPr>
        <p:spPr>
          <a:xfrm>
            <a:off x="820440" y="1870200"/>
            <a:ext cx="843948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just">
              <a:buSzPct val="45000"/>
              <a:buFont typeface="StarSymbol"/>
              <a:buChar char=""/>
            </a:pPr>
            <a:r>
              <a:rPr lang="pt-BR" sz="3200">
                <a:latin typeface="Arial"/>
                <a:ea typeface="Arial"/>
              </a:rPr>
              <a:t> Cerca de 32,9% dos créditos para despesas correntes (custeio) serão destinadas ao pagamento de pessoal terceirizado em 2013.</a:t>
            </a:r>
            <a:endParaRPr/>
          </a:p>
          <a:p>
            <a:pPr algn="just"/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 sz="3200">
                <a:latin typeface="Arial"/>
              </a:rPr>
              <a:t>Considerando apenas os créditos de custeio livres, este percentual atinge  59%.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696600" y="644400"/>
            <a:ext cx="8447400" cy="1011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000" b="1">
                <a:solidFill>
                  <a:srgbClr val="000000"/>
                </a:solidFill>
                <a:latin typeface="Arial"/>
                <a:ea typeface="Arial"/>
              </a:rPr>
              <a:t>Recursos para Pessoal</a:t>
            </a:r>
            <a:endParaRPr/>
          </a:p>
        </p:txBody>
      </p:sp>
      <p:graphicFrame>
        <p:nvGraphicFramePr>
          <p:cNvPr id="114" name="Table 2"/>
          <p:cNvGraphicFramePr/>
          <p:nvPr/>
        </p:nvGraphicFramePr>
        <p:xfrm>
          <a:off x="792000" y="2016000"/>
          <a:ext cx="8618760" cy="4343760"/>
        </p:xfrm>
        <a:graphic>
          <a:graphicData uri="http://schemas.openxmlformats.org/drawingml/2006/table">
            <a:tbl>
              <a:tblPr/>
              <a:tblGrid>
                <a:gridCol w="4064760"/>
                <a:gridCol w="2434680"/>
                <a:gridCol w="2119320"/>
              </a:tblGrid>
              <a:tr h="846000">
                <a:tc>
                  <a:txBody>
                    <a:bodyPr/>
                    <a:lstStyle/>
                    <a:p>
                      <a:pPr algn="ctr"/>
                      <a:r>
                        <a:rPr lang="pt-BR" sz="2600" b="1">
                          <a:latin typeface="Arial"/>
                        </a:rPr>
                        <a:t>Natureza da Despesa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>
                          <a:latin typeface="Arial"/>
                        </a:rPr>
                        <a:t>Valor (R$)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>
                          <a:latin typeface="Arial"/>
                        </a:rPr>
                        <a:t>% do Valor Global</a:t>
                      </a:r>
                      <a:endParaRPr/>
                    </a:p>
                  </a:txBody>
                  <a:tcPr/>
                </a:tc>
              </a:tr>
              <a:tr h="846000">
                <a:tc>
                  <a:txBody>
                    <a:bodyPr/>
                    <a:lstStyle/>
                    <a:p>
                      <a:r>
                        <a:rPr lang="pt-BR" sz="2600">
                          <a:latin typeface="Arial"/>
                        </a:rPr>
                        <a:t>Pessoal e Encargos Sociais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2600">
                          <a:latin typeface="Arial"/>
                        </a:rPr>
                        <a:t>349.488.889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80,4</a:t>
                      </a:r>
                      <a:endParaRPr/>
                    </a:p>
                  </a:txBody>
                  <a:tcPr/>
                </a:tc>
              </a:tr>
              <a:tr h="846000">
                <a:tc>
                  <a:txBody>
                    <a:bodyPr/>
                    <a:lstStyle/>
                    <a:p>
                      <a:r>
                        <a:rPr lang="pt-BR" sz="2600">
                          <a:latin typeface="Arial"/>
                        </a:rPr>
                        <a:t>Gastos com Contratação de Terceirizados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pt-BR" sz="2800">
                          <a:latin typeface="Arial"/>
                        </a:rPr>
                        <a:t>19.277.273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4,4</a:t>
                      </a:r>
                      <a:endParaRPr/>
                    </a:p>
                  </a:txBody>
                  <a:tcPr/>
                </a:tc>
              </a:tr>
              <a:tr h="84600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Total com Pessoal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368.766.162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84,9</a:t>
                      </a:r>
                      <a:endParaRPr/>
                    </a:p>
                  </a:txBody>
                  <a:tcPr/>
                </a:tc>
              </a:tr>
              <a:tr h="84600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Orçamento Global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434.454.291,5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100,0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</p:sp>
      <p:sp>
        <p:nvSpPr>
          <p:cNvPr id="116" name="CustomShape 2"/>
          <p:cNvSpPr/>
          <p:nvPr/>
        </p:nvSpPr>
        <p:spPr>
          <a:xfrm>
            <a:off x="480600" y="752400"/>
            <a:ext cx="9072000" cy="8672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000" b="1">
                <a:latin typeface="Arial"/>
              </a:rPr>
              <a:t>Investimentos</a:t>
            </a:r>
            <a:endParaRPr/>
          </a:p>
        </p:txBody>
      </p:sp>
      <p:graphicFrame>
        <p:nvGraphicFramePr>
          <p:cNvPr id="117" name="Table 3"/>
          <p:cNvGraphicFramePr/>
          <p:nvPr/>
        </p:nvGraphicFramePr>
        <p:xfrm>
          <a:off x="500040" y="1908000"/>
          <a:ext cx="9034560" cy="4688280"/>
        </p:xfrm>
        <a:graphic>
          <a:graphicData uri="http://schemas.openxmlformats.org/drawingml/2006/table">
            <a:tbl>
              <a:tblPr/>
              <a:tblGrid>
                <a:gridCol w="4567320"/>
                <a:gridCol w="1645200"/>
                <a:gridCol w="2822040"/>
              </a:tblGrid>
              <a:tr h="43380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PTRES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Valores (R$)</a:t>
                      </a:r>
                      <a:endParaRPr/>
                    </a:p>
                  </a:txBody>
                  <a:tcPr/>
                </a:tc>
              </a:tr>
              <a:tr h="773640">
                <a:tc>
                  <a:txBody>
                    <a:bodyPr/>
                    <a:lstStyle/>
                    <a:p>
                      <a:r>
                        <a:rPr lang="pt-BR" sz="2400" b="1">
                          <a:latin typeface="Arial"/>
                        </a:rPr>
                        <a:t>Projeto Incluir (Fonte 100)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>
                          <a:latin typeface="Arial"/>
                        </a:rPr>
                        <a:t>61565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>
                          <a:latin typeface="Arial"/>
                        </a:rPr>
                        <a:t>100.000</a:t>
                      </a:r>
                      <a:endParaRPr/>
                    </a:p>
                  </a:txBody>
                  <a:tcPr/>
                </a:tc>
              </a:tr>
              <a:tr h="755280">
                <a:tc>
                  <a:txBody>
                    <a:bodyPr/>
                    <a:lstStyle/>
                    <a:p>
                      <a:r>
                        <a:rPr lang="pt-BR" sz="2400" b="1">
                          <a:latin typeface="Arial"/>
                        </a:rPr>
                        <a:t>Funcionamento do Ensino Superior (Fonte 112)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>
                          <a:latin typeface="Arial"/>
                        </a:rPr>
                        <a:t>61562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>
                          <a:latin typeface="Arial"/>
                        </a:rPr>
                        <a:t>8.149.302</a:t>
                      </a:r>
                      <a:endParaRPr/>
                    </a:p>
                  </a:txBody>
                  <a:tcPr/>
                </a:tc>
              </a:tr>
              <a:tr h="513720">
                <a:tc>
                  <a:txBody>
                    <a:bodyPr/>
                    <a:lstStyle/>
                    <a:p>
                      <a:r>
                        <a:rPr lang="pt-BR" sz="2400" b="1">
                          <a:latin typeface="Arial"/>
                        </a:rPr>
                        <a:t>Reuni (Fonte 112)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>
                          <a:latin typeface="Arial"/>
                        </a:rPr>
                        <a:t>61563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>
                          <a:latin typeface="Arial"/>
                        </a:rPr>
                        <a:t>15.206.476 </a:t>
                      </a:r>
                      <a:endParaRPr/>
                    </a:p>
                  </a:txBody>
                  <a:tcPr/>
                </a:tc>
              </a:tr>
              <a:tr h="820440">
                <a:tc>
                  <a:txBody>
                    <a:bodyPr/>
                    <a:lstStyle/>
                    <a:p>
                      <a:r>
                        <a:rPr lang="pt-BR" sz="2400" b="1">
                          <a:latin typeface="Arial"/>
                        </a:rPr>
                        <a:t>Funcionamento do Ensino Superior (Fonte 280)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>
                          <a:latin typeface="Arial"/>
                        </a:rPr>
                        <a:t>61564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>
                          <a:latin typeface="Arial"/>
                        </a:rPr>
                        <a:t>69.290 </a:t>
                      </a:r>
                      <a:endParaRPr/>
                    </a:p>
                  </a:txBody>
                  <a:tcPr/>
                </a:tc>
              </a:tr>
              <a:tr h="840600">
                <a:tc>
                  <a:txBody>
                    <a:bodyPr/>
                    <a:lstStyle/>
                    <a:p>
                      <a:r>
                        <a:rPr lang="pt-BR" sz="2400" b="1">
                          <a:latin typeface="Arial"/>
                        </a:rPr>
                        <a:t>Funcionamento do Ensino Superior (Fonte 250)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>
                          <a:latin typeface="Arial"/>
                        </a:rPr>
                        <a:t>61562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>
                          <a:latin typeface="Arial"/>
                        </a:rPr>
                        <a:t>768.173</a:t>
                      </a:r>
                      <a:endParaRPr/>
                    </a:p>
                  </a:txBody>
                  <a:tcPr/>
                </a:tc>
              </a:tr>
              <a:tr h="433800">
                <a:tc>
                  <a:txBody>
                    <a:bodyPr/>
                    <a:lstStyle/>
                    <a:p>
                      <a:r>
                        <a:rPr lang="pt-BR" sz="2400" b="1"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>
                          <a:latin typeface="Arial"/>
                        </a:rPr>
                        <a:t>24.293.241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43768" y="639614"/>
          <a:ext cx="9774720" cy="6674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5360"/>
                <a:gridCol w="1476000"/>
                <a:gridCol w="1935360"/>
                <a:gridCol w="1584000"/>
                <a:gridCol w="2844000"/>
              </a:tblGrid>
              <a:tr h="721712">
                <a:tc>
                  <a:txBody>
                    <a:bodyPr/>
                    <a:lstStyle/>
                    <a:p>
                      <a:pPr algn="ctr"/>
                      <a:r>
                        <a:rPr lang="pt-BR" sz="2000" b="1" baseline="0" dirty="0" smtClean="0">
                          <a:latin typeface="Arial-BoldMT"/>
                        </a:rPr>
                        <a:t>Elementos de Despesa 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baseline="0" dirty="0" smtClean="0">
                          <a:latin typeface="Arial-BoldMT"/>
                        </a:rPr>
                        <a:t>Institutos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baseline="0" dirty="0" smtClean="0">
                          <a:latin typeface="Arial-BoldMT"/>
                        </a:rPr>
                        <a:t>Pró-reitorias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baseline="0" dirty="0" smtClean="0">
                          <a:latin typeface="Arial-BoldMT"/>
                        </a:rPr>
                        <a:t>I + PR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baseline="0" dirty="0" smtClean="0">
                          <a:latin typeface="Arial-BoldMT"/>
                        </a:rPr>
                        <a:t>Dotação</a:t>
                      </a:r>
                    </a:p>
                    <a:p>
                      <a:pPr algn="ctr"/>
                      <a:r>
                        <a:rPr lang="pt-BR" sz="2000" b="1" baseline="0" dirty="0" smtClean="0">
                          <a:latin typeface="Arial-BoldMT"/>
                        </a:rPr>
                        <a:t>Inicial</a:t>
                      </a:r>
                      <a:endParaRPr lang="pt-BR" dirty="0"/>
                    </a:p>
                  </a:txBody>
                  <a:tcPr anchor="ctr"/>
                </a:tc>
              </a:tr>
              <a:tr h="574080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Diárias </a:t>
                      </a:r>
                    </a:p>
                    <a:p>
                      <a:pPr algn="ctr"/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33.90.14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113.888</a:t>
                      </a:r>
                    </a:p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290.467 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404.356 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715.786</a:t>
                      </a:r>
                      <a:endParaRPr lang="pt-BR" dirty="0"/>
                    </a:p>
                  </a:txBody>
                  <a:tcPr anchor="ctr"/>
                </a:tc>
              </a:tr>
              <a:tr h="641626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Consumo</a:t>
                      </a:r>
                    </a:p>
                    <a:p>
                      <a:pPr algn="ctr"/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33.90.30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660.147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pt-B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3.076.989 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3.737.137 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7.936.944</a:t>
                      </a:r>
                      <a:endParaRPr lang="pt-B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820114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Passagens 33.90.33</a:t>
                      </a: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111.139 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301.586 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412.726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574.152</a:t>
                      </a:r>
                      <a:endParaRPr lang="pt-BR" dirty="0"/>
                    </a:p>
                  </a:txBody>
                  <a:tcPr anchor="ctr"/>
                </a:tc>
              </a:tr>
              <a:tr h="820114"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Auxilio Estudante</a:t>
                      </a:r>
                    </a:p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33.90.18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77.292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1.389.305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1.466.597</a:t>
                      </a:r>
                      <a:endParaRPr lang="pt-BR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5.076.390</a:t>
                      </a:r>
                      <a:endParaRPr lang="pt-BR" b="0" dirty="0"/>
                    </a:p>
                  </a:txBody>
                  <a:tcPr anchor="ctr"/>
                </a:tc>
              </a:tr>
              <a:tr h="574080"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Terceirizados 33.90.37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42.045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52.545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94.591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11.418.440</a:t>
                      </a:r>
                      <a:endParaRPr lang="pt-BR" dirty="0"/>
                    </a:p>
                  </a:txBody>
                  <a:tcPr anchor="ctr"/>
                </a:tc>
              </a:tr>
              <a:tr h="574080"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P. Jurídica 33.90.39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94.641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1.113.641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1.208.283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6.579.892</a:t>
                      </a:r>
                      <a:endParaRPr lang="pt-BR" dirty="0" smtClean="0"/>
                    </a:p>
                  </a:txBody>
                  <a:tcPr anchor="ctr"/>
                </a:tc>
              </a:tr>
              <a:tr h="820114"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Obrigações tributárias</a:t>
                      </a:r>
                    </a:p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33.90.47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6.000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20.312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26.312</a:t>
                      </a:r>
                      <a:endParaRPr lang="pt-BR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 anchor="ctr"/>
                </a:tc>
              </a:tr>
              <a:tr h="574080"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Totais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1.132.838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6.373.776 </a:t>
                      </a:r>
                      <a:endParaRPr lang="pt-BR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7.506.614</a:t>
                      </a:r>
                      <a:endParaRPr lang="pt-BR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t-BR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" y="-507"/>
            <a:ext cx="10080000" cy="684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pt-BR" sz="2400" b="1" dirty="0" smtClean="0"/>
          </a:p>
          <a:p>
            <a:pPr algn="ctr"/>
            <a:r>
              <a:rPr lang="pt-BR" sz="2600" b="1" dirty="0" smtClean="0"/>
              <a:t>Valores </a:t>
            </a:r>
            <a:r>
              <a:rPr lang="pt-BR" sz="2600" b="1" dirty="0"/>
              <a:t>Distribuídos</a:t>
            </a:r>
          </a:p>
          <a:p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1"/>
          <p:cNvSpPr txBox="1"/>
          <p:nvPr/>
        </p:nvSpPr>
        <p:spPr>
          <a:xfrm>
            <a:off x="820440" y="1361160"/>
            <a:ext cx="8439480" cy="5906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just"/>
            <a:r>
              <a:rPr lang="pt-BR" sz="3200">
                <a:latin typeface="Arial"/>
              </a:rPr>
              <a:t>1. Matriz Andifes (OCC) – Pingifes – aluno equivalente. </a:t>
            </a:r>
            <a:endParaRPr/>
          </a:p>
          <a:p>
            <a:pPr algn="just"/>
            <a:r>
              <a:rPr lang="pt-BR" sz="3200">
                <a:latin typeface="Arial"/>
              </a:rPr>
              <a:t>2. Matriz PNAES</a:t>
            </a:r>
            <a:endParaRPr/>
          </a:p>
          <a:p>
            <a:pPr algn="just"/>
            <a:r>
              <a:rPr lang="pt-BR" sz="3200">
                <a:latin typeface="Arial"/>
              </a:rPr>
              <a:t>3. Reuni</a:t>
            </a:r>
            <a:endParaRPr/>
          </a:p>
          <a:p>
            <a:pPr algn="just"/>
            <a:r>
              <a:rPr lang="pt-BR" sz="3200">
                <a:latin typeface="Arial"/>
              </a:rPr>
              <a:t>4. Hospital Veterinário</a:t>
            </a:r>
            <a:endParaRPr/>
          </a:p>
          <a:p>
            <a:pPr algn="just"/>
            <a:r>
              <a:rPr lang="pt-BR" sz="3200">
                <a:latin typeface="Arial"/>
              </a:rPr>
              <a:t>5. Projeto Incluir</a:t>
            </a:r>
            <a:endParaRPr/>
          </a:p>
          <a:p>
            <a:pPr algn="just"/>
            <a:r>
              <a:rPr lang="pt-BR" sz="3200">
                <a:latin typeface="Arial"/>
              </a:rPr>
              <a:t>6. Promisaes</a:t>
            </a:r>
            <a:endParaRPr/>
          </a:p>
          <a:p>
            <a:pPr algn="just"/>
            <a:r>
              <a:rPr lang="pt-BR" sz="3200">
                <a:latin typeface="Arial"/>
              </a:rPr>
              <a:t>7. Proext (Editais 2013)</a:t>
            </a:r>
            <a:endParaRPr/>
          </a:p>
          <a:p>
            <a:pPr algn="just"/>
            <a:r>
              <a:rPr lang="pt-BR" sz="3200">
                <a:latin typeface="Arial"/>
              </a:rPr>
              <a:t>8. Novas Universidades e novos Campi</a:t>
            </a:r>
            <a:endParaRPr/>
          </a:p>
          <a:p>
            <a:pPr algn="just"/>
            <a:r>
              <a:rPr lang="pt-BR" sz="3200">
                <a:latin typeface="Arial"/>
              </a:rPr>
              <a:t>9. Expansão do Ensino Médico</a:t>
            </a:r>
            <a:endParaRPr/>
          </a:p>
          <a:p>
            <a:pPr algn="just"/>
            <a:r>
              <a:rPr lang="pt-BR" sz="3200">
                <a:latin typeface="Arial"/>
              </a:rPr>
              <a:t>10. Programa Viver sem limites</a:t>
            </a:r>
            <a:endParaRPr/>
          </a:p>
          <a:p>
            <a:pPr algn="just"/>
            <a:r>
              <a:rPr lang="pt-BR" sz="3200">
                <a:latin typeface="Arial"/>
              </a:rPr>
              <a:t>11. Programa de Consolidação 2013 (R$ 395.262.204).</a:t>
            </a:r>
            <a:endParaRPr/>
          </a:p>
        </p:txBody>
      </p:sp>
      <p:sp>
        <p:nvSpPr>
          <p:cNvPr id="78" name="TextShape 2"/>
          <p:cNvSpPr txBox="1"/>
          <p:nvPr/>
        </p:nvSpPr>
        <p:spPr>
          <a:xfrm>
            <a:off x="864000" y="419040"/>
            <a:ext cx="8688600" cy="454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3200" b="1">
                <a:latin typeface="Arial"/>
              </a:rPr>
              <a:t>Orçamento das IFES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480600" y="42840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000" b="1">
                <a:latin typeface="Arial"/>
              </a:rPr>
              <a:t>Despesas empenhadas
14/06/13</a:t>
            </a:r>
            <a:endParaRPr/>
          </a:p>
        </p:txBody>
      </p:sp>
      <p:graphicFrame>
        <p:nvGraphicFramePr>
          <p:cNvPr id="121" name="Table 2"/>
          <p:cNvGraphicFramePr/>
          <p:nvPr/>
        </p:nvGraphicFramePr>
        <p:xfrm>
          <a:off x="747000" y="2276640"/>
          <a:ext cx="8836200" cy="3916320"/>
        </p:xfrm>
        <a:graphic>
          <a:graphicData uri="http://schemas.openxmlformats.org/drawingml/2006/table">
            <a:tbl>
              <a:tblPr/>
              <a:tblGrid>
                <a:gridCol w="2923560"/>
                <a:gridCol w="2032200"/>
                <a:gridCol w="1994400"/>
                <a:gridCol w="1886040"/>
              </a:tblGrid>
              <a:tr h="1068120">
                <a:tc>
                  <a:txBody>
                    <a:bodyPr/>
                    <a:lstStyle/>
                    <a:p>
                      <a:pPr algn="ctr"/>
                      <a:r>
                        <a:rPr lang="pt-BR" sz="2200" b="1">
                          <a:latin typeface="Arial"/>
                        </a:rPr>
                        <a:t>Agregador Elemento de Despesa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/>
                    </a:p>
                    <a:p>
                      <a:pPr algn="ctr"/>
                      <a:r>
                        <a:rPr lang="pt-BR" sz="2200" b="1">
                          <a:latin typeface="Arial"/>
                        </a:rPr>
                        <a:t>Créditos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>
                          <a:latin typeface="Arial"/>
                        </a:rPr>
                        <a:t>Despesas </a:t>
                      </a:r>
                      <a:endParaRPr/>
                    </a:p>
                    <a:p>
                      <a:pPr algn="ctr"/>
                      <a:r>
                        <a:rPr lang="pt-BR" sz="2200" b="1">
                          <a:latin typeface="Arial"/>
                        </a:rPr>
                        <a:t>Empenhadas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200" b="1">
                          <a:latin typeface="Arial"/>
                        </a:rPr>
                        <a:t>% Empenhado</a:t>
                      </a:r>
                      <a:endParaRPr/>
                    </a:p>
                  </a:txBody>
                  <a:tcPr/>
                </a:tc>
              </a:tr>
              <a:tr h="750600">
                <a:tc>
                  <a:txBody>
                    <a:bodyPr/>
                    <a:lstStyle/>
                    <a:p>
                      <a:r>
                        <a:rPr lang="pt-BR" sz="2200" b="1">
                          <a:latin typeface="Arial"/>
                        </a:rPr>
                        <a:t>Pessoal e Encargos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>
                          <a:latin typeface="Arial"/>
                        </a:rPr>
                        <a:t>320.283.573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>
                          <a:latin typeface="Arial"/>
                        </a:rPr>
                        <a:t>319.407.838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>
                          <a:latin typeface="Arial"/>
                        </a:rPr>
                        <a:t>99,7</a:t>
                      </a:r>
                      <a:endParaRPr/>
                    </a:p>
                  </a:txBody>
                  <a:tcPr/>
                </a:tc>
              </a:tr>
              <a:tr h="750600">
                <a:tc>
                  <a:txBody>
                    <a:bodyPr/>
                    <a:lstStyle/>
                    <a:p>
                      <a:r>
                        <a:rPr lang="pt-BR" sz="2200" b="1">
                          <a:latin typeface="Arial"/>
                        </a:rPr>
                        <a:t>Outras Despesas Correntes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>
                          <a:latin typeface="Arial"/>
                        </a:rPr>
                        <a:t>57.806.811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>
                          <a:latin typeface="Arial"/>
                        </a:rPr>
                        <a:t>43.662.990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>
                          <a:latin typeface="Arial"/>
                        </a:rPr>
                        <a:t>75,5</a:t>
                      </a:r>
                      <a:endParaRPr/>
                    </a:p>
                  </a:txBody>
                  <a:tcPr/>
                </a:tc>
              </a:tr>
              <a:tr h="750600">
                <a:tc>
                  <a:txBody>
                    <a:bodyPr/>
                    <a:lstStyle/>
                    <a:p>
                      <a:r>
                        <a:rPr lang="pt-BR" sz="2200" b="1">
                          <a:latin typeface="Arial"/>
                        </a:rPr>
                        <a:t>Investimentos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>
                          <a:latin typeface="Arial"/>
                        </a:rPr>
                        <a:t>24.293.241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>
                          <a:latin typeface="Arial"/>
                        </a:rPr>
                        <a:t>3.348.193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>
                          <a:latin typeface="Arial"/>
                        </a:rPr>
                        <a:t>13,8</a:t>
                      </a:r>
                      <a:endParaRPr/>
                    </a:p>
                  </a:txBody>
                  <a:tcPr/>
                </a:tc>
              </a:tr>
              <a:tr h="555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>
                          <a:latin typeface="Arial"/>
                        </a:rPr>
                        <a:t>402.383.625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>
                          <a:latin typeface="Arial"/>
                        </a:rPr>
                        <a:t>366.419.021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200" b="1">
                          <a:latin typeface="Arial"/>
                        </a:rPr>
                        <a:t>91,1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480600" y="42840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400">
                <a:latin typeface="Arial"/>
              </a:rPr>
              <a:t>
</a:t>
            </a:r>
            <a:endParaRPr/>
          </a:p>
        </p:txBody>
      </p:sp>
      <p:graphicFrame>
        <p:nvGraphicFramePr>
          <p:cNvPr id="123" name="Table 2"/>
          <p:cNvGraphicFramePr/>
          <p:nvPr/>
        </p:nvGraphicFramePr>
        <p:xfrm>
          <a:off x="576000" y="792000"/>
          <a:ext cx="9127800" cy="5205240"/>
        </p:xfrm>
        <a:graphic>
          <a:graphicData uri="http://schemas.openxmlformats.org/drawingml/2006/table">
            <a:tbl>
              <a:tblPr/>
              <a:tblGrid>
                <a:gridCol w="4818960"/>
                <a:gridCol w="1857600"/>
                <a:gridCol w="2451240"/>
              </a:tblGrid>
              <a:tr h="753480">
                <a:tc>
                  <a:txBody>
                    <a:bodyPr/>
                    <a:lstStyle/>
                    <a:p>
                      <a:pPr algn="ctr"/>
                      <a:endParaRPr/>
                    </a:p>
                    <a:p>
                      <a:pPr algn="ctr"/>
                      <a:r>
                        <a:rPr lang="pt-BR" sz="2400" b="1">
                          <a:latin typeface="Arial"/>
                        </a:rPr>
                        <a:t>Elementos de Despesa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Dotação Inicial 2013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/>
                    </a:p>
                    <a:p>
                      <a:pPr algn="ctr"/>
                      <a:r>
                        <a:rPr lang="pt-BR" sz="2400" b="1">
                          <a:latin typeface="Arial"/>
                        </a:rPr>
                        <a:t>2012</a:t>
                      </a:r>
                      <a:endParaRPr/>
                    </a:p>
                  </a:txBody>
                  <a:tcPr/>
                </a:tc>
              </a:tr>
              <a:tr h="518760"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Diárias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715786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 2.041.118,37 </a:t>
                      </a:r>
                      <a:endParaRPr/>
                    </a:p>
                  </a:txBody>
                  <a:tcPr/>
                </a:tc>
              </a:tr>
              <a:tr h="528840"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Auxílio financeiro a estudantes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5.076.390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 4.753.552,93 </a:t>
                      </a:r>
                      <a:endParaRPr/>
                    </a:p>
                  </a:txBody>
                  <a:tcPr/>
                </a:tc>
              </a:tr>
              <a:tr h="560160"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Material de Consumo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7.936.944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 6.432.499,08 </a:t>
                      </a:r>
                      <a:endParaRPr/>
                    </a:p>
                  </a:txBody>
                  <a:tcPr/>
                </a:tc>
              </a:tr>
              <a:tr h="660960"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Passagens e despesas de locomoção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574.152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 1.559.062,53 </a:t>
                      </a:r>
                      <a:endParaRPr/>
                    </a:p>
                  </a:txBody>
                  <a:tcPr/>
                </a:tc>
              </a:tr>
              <a:tr h="545040"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Pessoa Física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945.076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 1.846.367,70 </a:t>
                      </a:r>
                      <a:endParaRPr/>
                    </a:p>
                  </a:txBody>
                  <a:tcPr/>
                </a:tc>
              </a:tr>
              <a:tr h="492120"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Locação de Mão de Obra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11.418.440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19.277.273,00</a:t>
                      </a:r>
                      <a:endParaRPr/>
                    </a:p>
                  </a:txBody>
                  <a:tcPr/>
                </a:tc>
              </a:tr>
              <a:tr h="452880"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Pessoa Jurídica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6.579.892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13.631.004,01 </a:t>
                      </a:r>
                      <a:endParaRPr/>
                    </a:p>
                  </a:txBody>
                  <a:tcPr/>
                </a:tc>
              </a:tr>
              <a:tr h="455760"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>
                          <a:latin typeface="Arial"/>
                        </a:rPr>
                        <a:t>33.246.680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480600" y="360000"/>
            <a:ext cx="9072000" cy="970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000" b="1">
                <a:latin typeface="Arial"/>
              </a:rPr>
              <a:t>Desafios</a:t>
            </a:r>
            <a:endParaRPr/>
          </a:p>
        </p:txBody>
      </p:sp>
      <p:sp>
        <p:nvSpPr>
          <p:cNvPr id="125" name="TextShape 2"/>
          <p:cNvSpPr txBox="1"/>
          <p:nvPr/>
        </p:nvSpPr>
        <p:spPr>
          <a:xfrm>
            <a:off x="820440" y="1800000"/>
            <a:ext cx="8755560" cy="5328000"/>
          </a:xfrm>
          <a:prstGeom prst="rect">
            <a:avLst/>
          </a:prstGeom>
        </p:spPr>
        <p:txBody>
          <a:bodyPr lIns="0" tIns="0" rIns="0" bIns="0"/>
          <a:lstStyle/>
          <a:p>
            <a:pPr algn="just">
              <a:buSzPct val="45000"/>
              <a:buFont typeface="StarSymbol"/>
              <a:buChar char=""/>
            </a:pPr>
            <a:r>
              <a:rPr lang="pt-BR" sz="3600" b="1">
                <a:latin typeface="Arial"/>
              </a:rPr>
              <a:t>Planejar as aquisições e serviços de forma participativa;</a:t>
            </a:r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 sz="3600" b="1">
                <a:latin typeface="Arial"/>
              </a:rPr>
              <a:t>Descentralizar as etapas iniciais das compras;</a:t>
            </a:r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 sz="3600" b="1">
                <a:latin typeface="Arial"/>
              </a:rPr>
              <a:t>Implantar o Sistema Integrado de Informações;</a:t>
            </a:r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 sz="3600" b="1">
                <a:latin typeface="Arial"/>
              </a:rPr>
              <a:t>Informatizar e otimizar o fluxo dos processos de aquisição;</a:t>
            </a:r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 sz="3600" b="1">
                <a:latin typeface="Arial"/>
              </a:rPr>
              <a:t>Ampliar e aprimorar o gerenciamento do Sistema de Registro de Preços;</a:t>
            </a:r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 sz="3600" b="1">
                <a:latin typeface="Arial"/>
              </a:rPr>
              <a:t>Reestruturar e modernizar o almoxarifado;</a:t>
            </a:r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 sz="3600" b="1">
                <a:latin typeface="Arial"/>
              </a:rPr>
              <a:t>Fortalecer a Divisão de Contabilidade e Finanças;</a:t>
            </a:r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 sz="3600" b="1">
                <a:latin typeface="Arial"/>
              </a:rPr>
              <a:t>Formular critérios acadêmicos para auxílios a discentes e docentes junto com as demais Pró-reitorias;</a:t>
            </a:r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 sz="3600" b="1">
                <a:latin typeface="Arial"/>
              </a:rPr>
              <a:t>Melhorar a integração do DMSA e do DCF.</a:t>
            </a:r>
            <a:endParaRPr/>
          </a:p>
          <a:p>
            <a:pPr algn="just">
              <a:buSzPct val="45000"/>
              <a:buFont typeface="StarSymbol"/>
              <a:buChar char=""/>
            </a:pPr>
            <a:r>
              <a:rPr lang="pt-BR" sz="3600" b="1">
                <a:latin typeface="Arial"/>
              </a:rPr>
              <a:t>Aprimorar o acompanhamento dos contratos e da execução dos serviços.</a:t>
            </a:r>
            <a:endParaRPr/>
          </a:p>
          <a:p>
            <a:pPr algn="just">
              <a:buSzPct val="45000"/>
              <a:buFont typeface="StarSymbol"/>
              <a:buChar char=""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CustomShape 2"/>
          <p:cNvSpPr/>
          <p:nvPr/>
        </p:nvSpPr>
        <p:spPr>
          <a:xfrm>
            <a:off x="480600" y="428400"/>
            <a:ext cx="9072000" cy="12614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5400" b="1">
                <a:latin typeface="Arial"/>
              </a:rPr>
              <a:t>Créditos</a:t>
            </a:r>
            <a:endParaRPr/>
          </a:p>
        </p:txBody>
      </p:sp>
      <p:graphicFrame>
        <p:nvGraphicFramePr>
          <p:cNvPr id="81" name="Table 3"/>
          <p:cNvGraphicFramePr/>
          <p:nvPr/>
        </p:nvGraphicFramePr>
        <p:xfrm>
          <a:off x="540000" y="1908000"/>
          <a:ext cx="9127800" cy="4704960"/>
        </p:xfrm>
        <a:graphic>
          <a:graphicData uri="http://schemas.openxmlformats.org/drawingml/2006/table">
            <a:tbl>
              <a:tblPr/>
              <a:tblGrid>
                <a:gridCol w="4000320"/>
                <a:gridCol w="3015720"/>
                <a:gridCol w="2111760"/>
              </a:tblGrid>
              <a:tr h="502560">
                <a:tc>
                  <a:txBody>
                    <a:bodyPr/>
                    <a:lstStyle/>
                    <a:p>
                      <a:pPr algn="ctr"/>
                      <a:r>
                        <a:rPr lang="pt-BR" sz="2600" b="1">
                          <a:latin typeface="Arial"/>
                        </a:rPr>
                        <a:t>Natureza da Despesa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>
                          <a:latin typeface="Arial"/>
                        </a:rPr>
                        <a:t>Valores (R$)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>
                          <a:latin typeface="Arial"/>
                        </a:rPr>
                        <a:t>% do Global</a:t>
                      </a:r>
                      <a:endParaRPr/>
                    </a:p>
                  </a:txBody>
                  <a:tcPr/>
                </a:tc>
              </a:tr>
              <a:tr h="86220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Pessoal e Encargos Sociais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349.488.889,0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800" b="1">
                          <a:latin typeface="Arial"/>
                        </a:rPr>
                        <a:t>80,4</a:t>
                      </a:r>
                      <a:endParaRPr/>
                    </a:p>
                  </a:txBody>
                  <a:tcPr/>
                </a:tc>
              </a:tr>
              <a:tr h="82980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Despesas Correntes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58.567.945,0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800" b="1">
                          <a:latin typeface="Arial"/>
                        </a:rPr>
                        <a:t>13,5</a:t>
                      </a:r>
                      <a:endParaRPr/>
                    </a:p>
                  </a:txBody>
                  <a:tcPr/>
                </a:tc>
              </a:tr>
              <a:tr h="82980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Investimentos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24.293.241,0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800" b="1">
                          <a:latin typeface="Arial"/>
                        </a:rPr>
                        <a:t>5,6</a:t>
                      </a:r>
                      <a:endParaRPr/>
                    </a:p>
                  </a:txBody>
                  <a:tcPr/>
                </a:tc>
              </a:tr>
              <a:tr h="82980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Convênios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2.104.216,5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800" b="1">
                          <a:latin typeface="Arial"/>
                        </a:rPr>
                        <a:t>0,5</a:t>
                      </a:r>
                      <a:endParaRPr/>
                    </a:p>
                  </a:txBody>
                  <a:tcPr/>
                </a:tc>
              </a:tr>
              <a:tr h="829080">
                <a:tc>
                  <a:txBody>
                    <a:bodyPr/>
                    <a:lstStyle/>
                    <a:p>
                      <a:pPr algn="r"/>
                      <a:r>
                        <a:rPr lang="pt-BR" sz="2800" b="1"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434.454.291,5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100,0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733320"/>
            <a:ext cx="9070920" cy="92196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4000" b="1">
                <a:latin typeface="Arial"/>
              </a:rPr>
              <a:t> Despesas Correntes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1224000" y="2376000"/>
            <a:ext cx="7919640" cy="2023200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TextShape 3"/>
          <p:cNvSpPr txBox="1"/>
          <p:nvPr/>
        </p:nvSpPr>
        <p:spPr>
          <a:xfrm>
            <a:off x="936000" y="1977480"/>
            <a:ext cx="8640000" cy="417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just"/>
            <a:r>
              <a:rPr lang="pt-BR" sz="3600">
                <a:solidFill>
                  <a:srgbClr val="000000"/>
                </a:solidFill>
                <a:latin typeface="TimesNewRomanPSMT"/>
                <a:ea typeface="TimesNewRomanPSMT"/>
              </a:rPr>
              <a:t>Gastos de natureza operacional realizados pela administração pública para a manutenção e o funcionamento dos seus órgãos.</a:t>
            </a:r>
            <a:endParaRPr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3200" b="1">
                <a:solidFill>
                  <a:srgbClr val="000000"/>
                </a:solidFill>
                <a:latin typeface="Arial"/>
                <a:ea typeface="Arial"/>
              </a:rPr>
              <a:t>Despesas Correntes (I)</a:t>
            </a:r>
            <a:endParaRPr/>
          </a:p>
        </p:txBody>
      </p:sp>
      <p:graphicFrame>
        <p:nvGraphicFramePr>
          <p:cNvPr id="86" name="Table 2"/>
          <p:cNvGraphicFramePr/>
          <p:nvPr/>
        </p:nvGraphicFramePr>
        <p:xfrm>
          <a:off x="504000" y="1908000"/>
          <a:ext cx="9143640" cy="4674600"/>
        </p:xfrm>
        <a:graphic>
          <a:graphicData uri="http://schemas.openxmlformats.org/drawingml/2006/table">
            <a:tbl>
              <a:tblPr/>
              <a:tblGrid>
                <a:gridCol w="5036400"/>
                <a:gridCol w="4107240"/>
              </a:tblGrid>
              <a:tr h="587520">
                <a:tc>
                  <a:txBody>
                    <a:bodyPr/>
                    <a:lstStyle/>
                    <a:p>
                      <a:pPr algn="ctr"/>
                      <a:r>
                        <a:rPr lang="pt-BR" sz="2600" b="1">
                          <a:latin typeface="Arial"/>
                        </a:rPr>
                        <a:t>Manutenção do Ensino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>
                          <a:latin typeface="Arial"/>
                        </a:rPr>
                        <a:t>Valores (R$)</a:t>
                      </a:r>
                      <a:endParaRPr/>
                    </a:p>
                  </a:txBody>
                  <a:tcPr/>
                </a:tc>
              </a:tr>
              <a:tr h="87372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Funcionamento do Ensino Superior (Fonte 112)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23.418.745</a:t>
                      </a:r>
                      <a:endParaRPr/>
                    </a:p>
                  </a:txBody>
                  <a:tcPr/>
                </a:tc>
              </a:tr>
              <a:tr h="87372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Funcionamento do Ensino Superior (Fonte 250)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2.282.325</a:t>
                      </a:r>
                      <a:endParaRPr/>
                    </a:p>
                  </a:txBody>
                  <a:tcPr/>
                </a:tc>
              </a:tr>
              <a:tr h="87372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Funcionamento do Ensino Superior (Fonte 280)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292.591</a:t>
                      </a:r>
                      <a:endParaRPr/>
                    </a:p>
                  </a:txBody>
                  <a:tcPr/>
                </a:tc>
              </a:tr>
              <a:tr h="84672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Reuni (Fonte 112)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6.399.800</a:t>
                      </a:r>
                      <a:endParaRPr/>
                    </a:p>
                  </a:txBody>
                  <a:tcPr/>
                </a:tc>
              </a:tr>
              <a:tr h="588600"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Total (I)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32.393.461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4000" y="337320"/>
            <a:ext cx="9070920" cy="126144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 sz="3200" b="1">
                <a:solidFill>
                  <a:srgbClr val="000000"/>
                </a:solidFill>
                <a:latin typeface="Arial"/>
                <a:ea typeface="Arial"/>
              </a:rPr>
              <a:t>Despesas Correntes (II)</a:t>
            </a:r>
            <a:endParaRPr/>
          </a:p>
        </p:txBody>
      </p:sp>
      <p:graphicFrame>
        <p:nvGraphicFramePr>
          <p:cNvPr id="88" name="Table 2"/>
          <p:cNvGraphicFramePr/>
          <p:nvPr/>
        </p:nvGraphicFramePr>
        <p:xfrm>
          <a:off x="884160" y="1728000"/>
          <a:ext cx="8195400" cy="4725360"/>
        </p:xfrm>
        <a:graphic>
          <a:graphicData uri="http://schemas.openxmlformats.org/drawingml/2006/table">
            <a:tbl>
              <a:tblPr/>
              <a:tblGrid>
                <a:gridCol w="5405400"/>
                <a:gridCol w="2790000"/>
              </a:tblGrid>
              <a:tr h="879120">
                <a:tc>
                  <a:txBody>
                    <a:bodyPr/>
                    <a:lstStyle/>
                    <a:p>
                      <a:pPr algn="ctr"/>
                      <a:r>
                        <a:rPr lang="pt-BR" sz="2600" b="1">
                          <a:solidFill>
                            <a:srgbClr val="FFFFFF"/>
                          </a:solidFill>
                          <a:latin typeface="Arial"/>
                        </a:rPr>
                        <a:t>Extensão, Assist. Estudantil, Incluir, Outras Despesas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>
                          <a:solidFill>
                            <a:srgbClr val="FFFFFF"/>
                          </a:solidFill>
                          <a:latin typeface="Arial"/>
                        </a:rPr>
                        <a:t>Valores (R$)</a:t>
                      </a:r>
                      <a:endParaRPr/>
                    </a:p>
                  </a:txBody>
                  <a:tcPr/>
                </a:tc>
              </a:tr>
              <a:tr h="690480">
                <a:tc>
                  <a:txBody>
                    <a:bodyPr/>
                    <a:lstStyle/>
                    <a:p>
                      <a:r>
                        <a:rPr lang="pt-BR" sz="2600" b="1">
                          <a:solidFill>
                            <a:srgbClr val="000000"/>
                          </a:solidFill>
                          <a:latin typeface="Arial"/>
                        </a:rPr>
                        <a:t>Proext (Fonte 112)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solidFill>
                            <a:srgbClr val="000000"/>
                          </a:solidFill>
                          <a:latin typeface="Arial"/>
                        </a:rPr>
                        <a:t>259.424</a:t>
                      </a:r>
                      <a:endParaRPr/>
                    </a:p>
                  </a:txBody>
                  <a:tcPr/>
                </a:tc>
              </a:tr>
              <a:tr h="87912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Assistência ao Estudante de Ensino Superior (Fonte 100)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7.744.664</a:t>
                      </a:r>
                      <a:endParaRPr/>
                    </a:p>
                  </a:txBody>
                  <a:tcPr/>
                </a:tc>
              </a:tr>
              <a:tr h="69048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Projeto Incluir (Fonte 100)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52.750</a:t>
                      </a:r>
                      <a:endParaRPr/>
                    </a:p>
                  </a:txBody>
                  <a:tcPr/>
                </a:tc>
              </a:tr>
              <a:tr h="87912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Outras Despesas – Pessoal (auxílios diversos)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18.117.646</a:t>
                      </a:r>
                      <a:endParaRPr/>
                    </a:p>
                  </a:txBody>
                  <a:tcPr/>
                </a:tc>
              </a:tr>
              <a:tr h="692640"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Total (II)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26.174.484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720000" y="301320"/>
            <a:ext cx="8494920" cy="92196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pt-BR">
                <a:latin typeface="Arial"/>
              </a:rPr>
              <a:t> </a:t>
            </a:r>
            <a:endParaRPr/>
          </a:p>
        </p:txBody>
      </p:sp>
      <p:sp>
        <p:nvSpPr>
          <p:cNvPr id="90" name="CustomShape 2"/>
          <p:cNvSpPr/>
          <p:nvPr/>
        </p:nvSpPr>
        <p:spPr>
          <a:xfrm>
            <a:off x="480600" y="428400"/>
            <a:ext cx="9072000" cy="939600"/>
          </a:xfrm>
          <a:prstGeom prst="rect">
            <a:avLst/>
          </a:prstGeom>
          <a:noFill/>
          <a:ln>
            <a:noFill/>
          </a:ln>
        </p:spPr>
      </p:sp>
      <p:sp>
        <p:nvSpPr>
          <p:cNvPr id="91" name="CustomShape 3"/>
          <p:cNvSpPr/>
          <p:nvPr/>
        </p:nvSpPr>
        <p:spPr>
          <a:xfrm>
            <a:off x="1008000" y="5796000"/>
            <a:ext cx="8711640" cy="1392840"/>
          </a:xfrm>
          <a:prstGeom prst="rect">
            <a:avLst/>
          </a:prstGeom>
          <a:noFill/>
          <a:ln>
            <a:noFill/>
          </a:ln>
        </p:spPr>
      </p:sp>
      <p:graphicFrame>
        <p:nvGraphicFramePr>
          <p:cNvPr id="92" name="Table 4"/>
          <p:cNvGraphicFramePr/>
          <p:nvPr/>
        </p:nvGraphicFramePr>
        <p:xfrm>
          <a:off x="820440" y="1870200"/>
          <a:ext cx="8439480" cy="4824000"/>
        </p:xfrm>
        <a:graphic>
          <a:graphicData uri="http://schemas.openxmlformats.org/drawingml/2006/table">
            <a:tbl>
              <a:tblPr/>
              <a:tblGrid>
                <a:gridCol w="4080240"/>
                <a:gridCol w="2140920"/>
                <a:gridCol w="2218320"/>
              </a:tblGrid>
              <a:tr h="105624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Gastos Comprometidos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Elemento de Despesa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Valores (R$)</a:t>
                      </a:r>
                      <a:endParaRPr/>
                    </a:p>
                  </a:txBody>
                  <a:tcPr/>
                </a:tc>
              </a:tr>
              <a:tr h="105624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Locação de mão de Obra 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339037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19.277.273,0</a:t>
                      </a:r>
                      <a:endParaRPr/>
                    </a:p>
                  </a:txBody>
                  <a:tcPr/>
                </a:tc>
              </a:tr>
              <a:tr h="105624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Outros Serviço  Pessoa Jurídica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339039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9.614.651,8</a:t>
                      </a:r>
                      <a:endParaRPr/>
                    </a:p>
                  </a:txBody>
                  <a:tcPr/>
                </a:tc>
              </a:tr>
              <a:tr h="105624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Correios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339030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12.000,0</a:t>
                      </a:r>
                      <a:endParaRPr/>
                    </a:p>
                  </a:txBody>
                  <a:tcPr/>
                </a:tc>
              </a:tr>
              <a:tr h="5990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Total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600" b="1">
                          <a:latin typeface="Arial"/>
                        </a:rPr>
                        <a:t>28.903.924,8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3" name="TextShape 5"/>
          <p:cNvSpPr txBox="1"/>
          <p:nvPr/>
        </p:nvSpPr>
        <p:spPr>
          <a:xfrm>
            <a:off x="480600" y="648000"/>
            <a:ext cx="9072000" cy="864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000" b="1">
                <a:latin typeface="Arial"/>
              </a:rPr>
              <a:t>Gastos Estimados - 2013</a:t>
            </a:r>
            <a:endParaRPr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80600" y="42840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000" b="1">
                <a:latin typeface="Arial"/>
              </a:rPr>
              <a:t>Saldo disponível</a:t>
            </a:r>
            <a:endParaRPr/>
          </a:p>
        </p:txBody>
      </p:sp>
      <p:graphicFrame>
        <p:nvGraphicFramePr>
          <p:cNvPr id="95" name="Table 2"/>
          <p:cNvGraphicFramePr/>
          <p:nvPr/>
        </p:nvGraphicFramePr>
        <p:xfrm>
          <a:off x="1260000" y="1942200"/>
          <a:ext cx="7320960" cy="3688080"/>
        </p:xfrm>
        <a:graphic>
          <a:graphicData uri="http://schemas.openxmlformats.org/drawingml/2006/table">
            <a:tbl>
              <a:tblPr/>
              <a:tblGrid>
                <a:gridCol w="4966920"/>
                <a:gridCol w="2354040"/>
              </a:tblGrid>
              <a:tr h="783360">
                <a:tc>
                  <a:txBody>
                    <a:bodyPr/>
                    <a:lstStyle/>
                    <a:p>
                      <a:pPr algn="ctr"/>
                      <a:r>
                        <a:rPr lang="pt-BR" sz="2600" b="1">
                          <a:latin typeface="Arial"/>
                        </a:rPr>
                        <a:t>Créditos e gastos estimados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600" b="1">
                          <a:latin typeface="Arial"/>
                        </a:rPr>
                        <a:t>Valor (R$)</a:t>
                      </a:r>
                      <a:endParaRPr/>
                    </a:p>
                  </a:txBody>
                  <a:tcPr/>
                </a:tc>
              </a:tr>
              <a:tr h="107136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Despesas Correntes I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32.393.461,0</a:t>
                      </a:r>
                      <a:endParaRPr/>
                    </a:p>
                  </a:txBody>
                  <a:tcPr/>
                </a:tc>
              </a:tr>
              <a:tr h="107136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Gastos Estimados 2013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28.903.924,8</a:t>
                      </a:r>
                      <a:endParaRPr/>
                    </a:p>
                  </a:txBody>
                  <a:tcPr/>
                </a:tc>
              </a:tr>
              <a:tr h="485640"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Total</a:t>
                      </a:r>
                      <a:endParaRPr/>
                    </a:p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600" b="1">
                          <a:latin typeface="Arial"/>
                        </a:rPr>
                        <a:t>3.489.536,2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80600" y="42876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t-BR" sz="4000" b="1">
                <a:latin typeface="Arial"/>
              </a:rPr>
              <a:t>Créditos - Despesas Correntes</a:t>
            </a:r>
            <a:endParaRPr/>
          </a:p>
        </p:txBody>
      </p:sp>
      <p:pic>
        <p:nvPicPr>
          <p:cNvPr id="97" name="Imagem 9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6240" y="1954080"/>
            <a:ext cx="9215280" cy="5183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675</Words>
  <Application>Microsoft Office PowerPoint</Application>
  <PresentationFormat>Personalizar</PresentationFormat>
  <Paragraphs>248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Helio Jr</cp:lastModifiedBy>
  <cp:revision>5</cp:revision>
  <dcterms:modified xsi:type="dcterms:W3CDTF">2016-08-16T14:33:43Z</dcterms:modified>
</cp:coreProperties>
</file>